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51435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Noto Sans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-bold.fntdata"/><Relationship Id="rId22" Type="http://schemas.openxmlformats.org/officeDocument/2006/relationships/font" Target="fonts/NotoSans-boldItalic.fntdata"/><Relationship Id="rId21" Type="http://schemas.openxmlformats.org/officeDocument/2006/relationships/font" Target="fonts/NotoSans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NotoSans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7bf41f51d2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37bf41f51d2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7bf41f51d2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" name="Google Shape;2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principios CPTED se centran en usar el diseño de los espacios para reducir el crimen y el miedo al crimen, utilizando estrategias como la vigilancia natural, que aumenta la visibilidad de los espacios; el control natural de accesos, que dirige el movimiento de las personas; el reforzamiento territorial, que establece límites claros entre espacios públicos y privados; el mantenimiento, que demuestra cuidado y desalienta el desorden; y la participación ciudadana y la cohesión social, que empoderan a la comunidad para resolver problemas locales y colaborar con las autoridades</a:t>
            </a:r>
            <a:endParaRPr/>
          </a:p>
        </p:txBody>
      </p:sp>
      <p:sp>
        <p:nvSpPr>
          <p:cNvPr id="28" name="Google Shape;2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7bf41f51d2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g37bf41f51d2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37bf41f51d2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Sosteniblidad tecnológica,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permanezca vigente, adaptable y eficiente en el tiempo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79" name="Google Shape;7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System Usability Scale" (Escala de Usabilidad del Sistema), un cuestionario estandarizado que mide la percepción de usabilidad de un producto por parte de los usuarios. Una puntuación de 70 o superior (en una escala de 0 a 100) indica que el sistema tiene una usabilidad aceptable o buena, según los estándares de la industria.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/>
              <a:t>Tiempo Medio de Resolución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Must have (Debe tener), Should have (Debería tener), Could have (Podría tener) y Won't have (No tendrá)</a:t>
            </a:r>
            <a:endParaRPr/>
          </a:p>
        </p:txBody>
      </p:sp>
      <p:sp>
        <p:nvSpPr>
          <p:cNvPr id="187" name="Google Shape;18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7bf41f51d2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37bf41f51d2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7bf41f51d2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42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2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30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10" Type="http://schemas.openxmlformats.org/officeDocument/2006/relationships/image" Target="../media/image13.png"/><Relationship Id="rId9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Relationship Id="rId5" Type="http://schemas.openxmlformats.org/officeDocument/2006/relationships/image" Target="../media/image40.png"/><Relationship Id="rId6" Type="http://schemas.openxmlformats.org/officeDocument/2006/relationships/image" Target="../media/image24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10" Type="http://schemas.openxmlformats.org/officeDocument/2006/relationships/image" Target="../media/image13.png"/><Relationship Id="rId9" Type="http://schemas.openxmlformats.org/officeDocument/2006/relationships/image" Target="../media/image25.png"/><Relationship Id="rId5" Type="http://schemas.openxmlformats.org/officeDocument/2006/relationships/image" Target="../media/image36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Relationship Id="rId8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5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3377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3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9144000" cy="533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571500" y="571500"/>
            <a:ext cx="714375" cy="57150"/>
          </a:xfrm>
          <a:prstGeom prst="rect">
            <a:avLst/>
          </a:prstGeom>
          <a:solidFill>
            <a:srgbClr val="EE3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571500" y="800100"/>
            <a:ext cx="8001000" cy="1851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Montserrat"/>
              <a:buNone/>
            </a:pPr>
            <a:r>
              <a:rPr b="1" i="0" lang="en-US" sz="40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Administrador de Condominios de Viviendas Sociales</a:t>
            </a:r>
            <a:endParaRPr b="0" i="0" sz="4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571500" y="2766027"/>
            <a:ext cx="80010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63"/>
              </a:buClr>
              <a:buSzPts val="2025"/>
              <a:buFont typeface="Montserrat"/>
              <a:buNone/>
            </a:pPr>
            <a:r>
              <a:rPr b="1" i="0" lang="en-US" sz="2025" u="none" cap="none" strike="noStrike">
                <a:solidFill>
                  <a:srgbClr val="EE3A43"/>
                </a:solidFill>
                <a:latin typeface="Montserrat"/>
                <a:ea typeface="Montserrat"/>
                <a:cs typeface="Montserrat"/>
                <a:sym typeface="Montserrat"/>
              </a:rPr>
              <a:t>Plataforma socio–tecnológica para gestión comunitaria y seguridad </a:t>
            </a:r>
            <a:r>
              <a:rPr b="1" lang="en-US" sz="2025">
                <a:solidFill>
                  <a:srgbClr val="EE3A43"/>
                </a:solidFill>
                <a:latin typeface="Montserrat"/>
                <a:ea typeface="Montserrat"/>
                <a:cs typeface="Montserrat"/>
                <a:sym typeface="Montserrat"/>
              </a:rPr>
              <a:t>del barrio</a:t>
            </a:r>
            <a:endParaRPr b="0" i="0" sz="2025" u="none" cap="none" strike="noStrike">
              <a:solidFill>
                <a:srgbClr val="EE3A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571500" y="3880450"/>
            <a:ext cx="57195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Open Sans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Equipo: Felipe Caballero · Carlos Aravena · Gonzalo Espinoza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571500" y="4194777"/>
            <a:ext cx="4798814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Open Sans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Carrera: Ingeniería en Informática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571500" y="4509102"/>
            <a:ext cx="4798814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Open Sans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Septiembre 2025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4151" y="3441001"/>
            <a:ext cx="1458350" cy="14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2" name="Google Shape;2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3377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3" name="Google Shape;253;p12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0" y="0"/>
            <a:ext cx="9143996" cy="533777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2"/>
          <p:cNvSpPr/>
          <p:nvPr/>
        </p:nvSpPr>
        <p:spPr>
          <a:xfrm>
            <a:off x="3630875" y="4456650"/>
            <a:ext cx="714300" cy="57300"/>
          </a:xfrm>
          <a:prstGeom prst="rect">
            <a:avLst/>
          </a:prstGeom>
          <a:solidFill>
            <a:srgbClr val="EE3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2"/>
          <p:cNvSpPr/>
          <p:nvPr/>
        </p:nvSpPr>
        <p:spPr>
          <a:xfrm>
            <a:off x="657650" y="3397550"/>
            <a:ext cx="8001000" cy="14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Montserrat"/>
              <a:buNone/>
            </a:pPr>
            <a:r>
              <a:rPr b="1" lang="en-US" sz="40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Gracias!</a:t>
            </a:r>
            <a:endParaRPr b="0" i="0" sz="4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2499" y="571499"/>
            <a:ext cx="3031276" cy="303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" name="Google Shape;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0"/>
            <a:ext cx="71438" cy="51435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414338" y="342900"/>
            <a:ext cx="8386763" cy="30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63"/>
              </a:buClr>
              <a:buSzPts val="2025"/>
              <a:buFont typeface="Montserrat"/>
              <a:buNone/>
            </a:pPr>
            <a:r>
              <a:rPr b="1" i="0" lang="en-US" sz="2025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¿En qué consiste </a:t>
            </a:r>
            <a:r>
              <a:rPr b="1" lang="en-US" sz="2025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nuestro</a:t>
            </a:r>
            <a:r>
              <a:rPr b="1" i="0" lang="en-US" sz="2025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 proyecto APT?</a:t>
            </a:r>
            <a:endParaRPr b="0" i="0" sz="2025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414338" y="765804"/>
            <a:ext cx="571500" cy="42863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55A4"/>
              </a:solidFill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414338" y="1037267"/>
            <a:ext cx="285750" cy="285750"/>
          </a:xfrm>
          <a:prstGeom prst="ellipse">
            <a:avLst/>
          </a:prstGeom>
          <a:solidFill>
            <a:srgbClr val="DB2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5" name="Google Shape;3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63" y="1122992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>
            <a:off x="814405" y="1051550"/>
            <a:ext cx="1202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b="0" i="0" sz="1350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414338" y="1408742"/>
            <a:ext cx="4079081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Inseguridad, baja coordinación, 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Iluminación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 deficiente, escasa denuncia y conflictos entre vecinos en condominios sociales.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414338" y="2065967"/>
            <a:ext cx="285750" cy="285750"/>
          </a:xfrm>
          <a:prstGeom prst="ellipse">
            <a:avLst/>
          </a:prstGeom>
          <a:solidFill>
            <a:srgbClr val="DB2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9" name="Google Shape;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350" y="2151692"/>
            <a:ext cx="8572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/>
          <p:nvPr/>
        </p:nvSpPr>
        <p:spPr>
          <a:xfrm>
            <a:off x="814404" y="2080250"/>
            <a:ext cx="1202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Propuesta</a:t>
            </a:r>
            <a:endParaRPr b="0" i="0" sz="1350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414350" y="2337350"/>
            <a:ext cx="3911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VECINAPP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Aplicación Web/Mobile con 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panel d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e a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dmin para comunicación, incidencias, mantenimiento, participación y analítica básica.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414338" y="3094667"/>
            <a:ext cx="285750" cy="285750"/>
          </a:xfrm>
          <a:prstGeom prst="ellipse">
            <a:avLst/>
          </a:prstGeom>
          <a:solidFill>
            <a:srgbClr val="DB2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3" name="Google Shape;4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063" y="3180392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/>
          <p:nvPr/>
        </p:nvSpPr>
        <p:spPr>
          <a:xfrm>
            <a:off x="814406" y="3108949"/>
            <a:ext cx="1085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Enfoque</a:t>
            </a:r>
            <a:endParaRPr b="0" i="0" sz="1350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>
            <a:off x="414338" y="3466142"/>
            <a:ext cx="4079081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Socio–técnico, principios CPTED, software seguro y accesible.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414338" y="4657725"/>
            <a:ext cx="838676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32"/>
              <a:buFont typeface="Noto Sans"/>
              <a:buNone/>
            </a:pPr>
            <a:r>
              <a:rPr b="0" i="1" lang="en-US" sz="732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Responde a necesidades reales de seguridad y organización; impacta socialmente y es técnicamente alcanzable como MVP.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47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8350" y="992775"/>
            <a:ext cx="3984000" cy="27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8" name="Google Shape;48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17825" y="125713"/>
            <a:ext cx="5715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" name="Google Shape;5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/>
          <p:nvPr/>
        </p:nvSpPr>
        <p:spPr>
          <a:xfrm>
            <a:off x="0" y="0"/>
            <a:ext cx="71400" cy="51435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414338" y="342900"/>
            <a:ext cx="838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2025"/>
              <a:buFont typeface="Montserrat"/>
              <a:buNone/>
            </a:pPr>
            <a:r>
              <a:rPr b="1" i="0" lang="en-US" sz="2025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VECINAPP Web: Gestión Completa</a:t>
            </a:r>
            <a:endParaRPr b="0" i="0" sz="2025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414338" y="765804"/>
            <a:ext cx="571500" cy="429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414338" y="1037267"/>
            <a:ext cx="4079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F4135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Control total para administradores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414338" y="1465892"/>
            <a:ext cx="285900" cy="2859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0" name="Google Shape;6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919" y="1551617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"/>
          <p:cNvSpPr/>
          <p:nvPr/>
        </p:nvSpPr>
        <p:spPr>
          <a:xfrm>
            <a:off x="814388" y="1501611"/>
            <a:ext cx="35505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Dashboard con estadísticas y métricas en tiempo real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414338" y="1865942"/>
            <a:ext cx="285900" cy="2859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3" name="Google Shape;6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775" y="1951667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"/>
          <p:cNvSpPr/>
          <p:nvPr/>
        </p:nvSpPr>
        <p:spPr>
          <a:xfrm>
            <a:off x="814388" y="1901661"/>
            <a:ext cx="28701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Gestión completa de residentes y unidades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414338" y="2265992"/>
            <a:ext cx="285900" cy="2859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6" name="Google Shape;6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063" y="2351717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5"/>
          <p:cNvSpPr/>
          <p:nvPr/>
        </p:nvSpPr>
        <p:spPr>
          <a:xfrm>
            <a:off x="814388" y="2301711"/>
            <a:ext cx="3429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Seguimiento y asignación de incidencias reportadas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414338" y="2698699"/>
            <a:ext cx="285900" cy="2859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0063" y="2784424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/>
          <p:nvPr/>
        </p:nvSpPr>
        <p:spPr>
          <a:xfrm>
            <a:off x="814388" y="2734418"/>
            <a:ext cx="3418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Creación y programación de anuncios comunitarios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1" name="Google Shape;71;p5"/>
          <p:cNvPicPr preferRelativeResize="0"/>
          <p:nvPr/>
        </p:nvPicPr>
        <p:blipFill rotWithShape="1">
          <a:blip r:embed="rId8">
            <a:alphaModFix/>
          </a:blip>
          <a:srcRect b="27198" l="0" r="0" t="0"/>
          <a:stretch/>
        </p:blipFill>
        <p:spPr>
          <a:xfrm>
            <a:off x="4797025" y="1037273"/>
            <a:ext cx="3929100" cy="286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2" name="Google Shape;72;p5"/>
          <p:cNvSpPr/>
          <p:nvPr/>
        </p:nvSpPr>
        <p:spPr>
          <a:xfrm>
            <a:off x="414338" y="3074324"/>
            <a:ext cx="285900" cy="2859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" name="Google Shape;73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9567" y="3159539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5"/>
          <p:cNvSpPr/>
          <p:nvPr/>
        </p:nvSpPr>
        <p:spPr>
          <a:xfrm>
            <a:off x="814388" y="3101793"/>
            <a:ext cx="3418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Open Sans"/>
              <a:buNone/>
            </a:pPr>
            <a:r>
              <a:rPr lang="en-US" sz="1046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Visualización CCTV y conectividad con municipio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17825" y="125713"/>
            <a:ext cx="5715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1" name="Google Shape;8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"/>
          <p:cNvSpPr/>
          <p:nvPr/>
        </p:nvSpPr>
        <p:spPr>
          <a:xfrm>
            <a:off x="0" y="0"/>
            <a:ext cx="71438" cy="51435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/>
          <p:cNvSpPr/>
          <p:nvPr/>
        </p:nvSpPr>
        <p:spPr>
          <a:xfrm>
            <a:off x="414338" y="342900"/>
            <a:ext cx="8386763" cy="30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63"/>
              </a:buClr>
              <a:buSzPts val="2025"/>
              <a:buFont typeface="Montserrat"/>
              <a:buNone/>
            </a:pPr>
            <a:r>
              <a:rPr b="1" i="0" lang="en-US" sz="2025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Competencias del perfil de egreso aplicadas</a:t>
            </a:r>
            <a:endParaRPr b="0" i="0" sz="2025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6"/>
          <p:cNvSpPr/>
          <p:nvPr/>
        </p:nvSpPr>
        <p:spPr>
          <a:xfrm>
            <a:off x="414338" y="765804"/>
            <a:ext cx="571500" cy="42863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55A4"/>
              </a:solidFill>
            </a:endParaRPr>
          </a:p>
        </p:txBody>
      </p:sp>
      <p:sp>
        <p:nvSpPr>
          <p:cNvPr id="85" name="Google Shape;85;p6"/>
          <p:cNvSpPr/>
          <p:nvPr/>
        </p:nvSpPr>
        <p:spPr>
          <a:xfrm>
            <a:off x="557213" y="1068726"/>
            <a:ext cx="3936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Ingeniería de software de calidad</a:t>
            </a:r>
            <a:endParaRPr b="0" i="0" sz="1046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6"/>
          <p:cNvSpPr/>
          <p:nvPr/>
        </p:nvSpPr>
        <p:spPr>
          <a:xfrm>
            <a:off x="557225" y="1306626"/>
            <a:ext cx="39363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942"/>
              <a:buFont typeface="Open Sans"/>
              <a:buNone/>
            </a:pPr>
            <a:r>
              <a:rPr b="0" i="0" lang="en-US" sz="942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Ciclo </a:t>
            </a:r>
            <a:r>
              <a:rPr lang="en-US" sz="942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de vida controlado potenciando la mantenibilidad, confiabilidad y escalabilidad.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6"/>
          <p:cNvSpPr/>
          <p:nvPr/>
        </p:nvSpPr>
        <p:spPr>
          <a:xfrm>
            <a:off x="549348" y="1700325"/>
            <a:ext cx="3936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Soluciones de información (</a:t>
            </a:r>
            <a:r>
              <a:rPr b="1" lang="en-US" sz="1046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Bases de Datos</a:t>
            </a:r>
            <a:r>
              <a:rPr b="1" i="0" lang="en-US" sz="1046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0" i="0" sz="1046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6"/>
          <p:cNvSpPr/>
          <p:nvPr/>
        </p:nvSpPr>
        <p:spPr>
          <a:xfrm>
            <a:off x="549348" y="1938231"/>
            <a:ext cx="39363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942"/>
              <a:buFont typeface="Open Sans"/>
              <a:buNone/>
            </a:pPr>
            <a:r>
              <a:rPr lang="en-US" sz="942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Gestión de residentes, avisos, reservas y seguridad comunitaria con integridad y disponibilidad de datos en todo momento.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6"/>
          <p:cNvSpPr/>
          <p:nvPr/>
        </p:nvSpPr>
        <p:spPr>
          <a:xfrm>
            <a:off x="557213" y="2292600"/>
            <a:ext cx="3936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Requisitos y UX</a:t>
            </a:r>
            <a:endParaRPr b="0" i="0" sz="1046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557213" y="2538372"/>
            <a:ext cx="39363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942"/>
              <a:buFont typeface="Open Sans"/>
              <a:buNone/>
            </a:pPr>
            <a:r>
              <a:rPr lang="en-US" sz="942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Diseño intuitivo, accesible y que fomenta la participación activa de los vecinos (usuarios)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6"/>
          <p:cNvSpPr/>
          <p:nvPr/>
        </p:nvSpPr>
        <p:spPr>
          <a:xfrm>
            <a:off x="557213" y="2892741"/>
            <a:ext cx="3936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Gestión de proyectos (ágil)</a:t>
            </a:r>
            <a:endParaRPr b="0" i="0" sz="1046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6"/>
          <p:cNvSpPr/>
          <p:nvPr/>
        </p:nvSpPr>
        <p:spPr>
          <a:xfrm>
            <a:off x="557213" y="3107054"/>
            <a:ext cx="39363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942"/>
              <a:buFont typeface="Open Sans"/>
              <a:buNone/>
            </a:pPr>
            <a:r>
              <a:rPr b="0" i="0" lang="en-US" sz="942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Scrum/Kanban, KPIs (SLA, TMR), matriz de riesgos.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6"/>
          <p:cNvSpPr/>
          <p:nvPr/>
        </p:nvSpPr>
        <p:spPr>
          <a:xfrm>
            <a:off x="557213" y="3406370"/>
            <a:ext cx="3936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Arquitectura segura y sostenible</a:t>
            </a:r>
            <a:endParaRPr b="0" i="0" sz="1046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557225" y="3652136"/>
            <a:ext cx="40908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942"/>
              <a:buFont typeface="Open Sans"/>
              <a:buNone/>
            </a:pPr>
            <a:r>
              <a:rPr lang="en-US" sz="942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Se ofrece una arquitectura cloud con seguridad multicapa, con principios de sostenibilidad tecnológica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6"/>
          <p:cNvSpPr/>
          <p:nvPr/>
        </p:nvSpPr>
        <p:spPr>
          <a:xfrm>
            <a:off x="557213" y="4022241"/>
            <a:ext cx="3936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Desarrollo móvil/web</a:t>
            </a:r>
            <a:endParaRPr b="0" i="0" sz="1046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6"/>
          <p:cNvSpPr/>
          <p:nvPr/>
        </p:nvSpPr>
        <p:spPr>
          <a:xfrm>
            <a:off x="557225" y="4228691"/>
            <a:ext cx="39363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942"/>
              <a:buFont typeface="Open Sans"/>
              <a:buNone/>
            </a:pPr>
            <a:r>
              <a:rPr lang="en-US" sz="942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Accesibilidad desde </a:t>
            </a:r>
            <a:r>
              <a:rPr lang="en-US" sz="942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múltiples</a:t>
            </a:r>
            <a:r>
              <a:rPr lang="en-US" sz="942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 dispositivos garantizando una eficiente colaboración entre vecinos.</a:t>
            </a:r>
            <a:r>
              <a:rPr b="0" i="0" lang="en-US" sz="942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425" y="808674"/>
            <a:ext cx="3678075" cy="9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9199" y="1819987"/>
            <a:ext cx="3599100" cy="240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9" name="Google Shape;99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7825" y="125713"/>
            <a:ext cx="5715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5" name="Google Shape;1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7"/>
          <p:cNvSpPr/>
          <p:nvPr/>
        </p:nvSpPr>
        <p:spPr>
          <a:xfrm>
            <a:off x="0" y="0"/>
            <a:ext cx="71438" cy="51435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7"/>
          <p:cNvSpPr/>
          <p:nvPr/>
        </p:nvSpPr>
        <p:spPr>
          <a:xfrm>
            <a:off x="414338" y="342900"/>
            <a:ext cx="8386763" cy="30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63"/>
              </a:buClr>
              <a:buSzPts val="2025"/>
              <a:buFont typeface="Montserrat"/>
              <a:buNone/>
            </a:pPr>
            <a:r>
              <a:rPr b="1" i="0" lang="en-US" sz="2025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Factibilidad del proyecto</a:t>
            </a:r>
            <a:endParaRPr b="0" i="0" sz="2025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7"/>
          <p:cNvSpPr/>
          <p:nvPr/>
        </p:nvSpPr>
        <p:spPr>
          <a:xfrm>
            <a:off x="414338" y="765804"/>
            <a:ext cx="571500" cy="42863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414338" y="1037267"/>
            <a:ext cx="4079081" cy="885825"/>
          </a:xfrm>
          <a:prstGeom prst="rect">
            <a:avLst/>
          </a:prstGeom>
          <a:solidFill>
            <a:srgbClr val="537D8D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528638" y="1151567"/>
            <a:ext cx="228600" cy="2286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1" name="Google Shape;11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194429"/>
            <a:ext cx="142875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7"/>
          <p:cNvSpPr/>
          <p:nvPr/>
        </p:nvSpPr>
        <p:spPr>
          <a:xfrm>
            <a:off x="842978" y="1158699"/>
            <a:ext cx="737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63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1046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1" i="0" lang="en-US" sz="1046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lcance </a:t>
            </a:r>
            <a:endParaRPr b="0" i="0" sz="1046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7"/>
          <p:cNvSpPr/>
          <p:nvPr/>
        </p:nvSpPr>
        <p:spPr>
          <a:xfrm>
            <a:off x="528638" y="1380167"/>
            <a:ext cx="3850481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MVP con 4–5 módulos críticos (12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 semanas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414338" y="2037392"/>
            <a:ext cx="4079081" cy="885825"/>
          </a:xfrm>
          <a:prstGeom prst="rect">
            <a:avLst/>
          </a:prstGeom>
          <a:solidFill>
            <a:srgbClr val="537D8D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"/>
          <p:cNvSpPr/>
          <p:nvPr/>
        </p:nvSpPr>
        <p:spPr>
          <a:xfrm>
            <a:off x="528638" y="2151692"/>
            <a:ext cx="228600" cy="2286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6" name="Google Shape;11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641" y="2194554"/>
            <a:ext cx="17859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7"/>
          <p:cNvSpPr/>
          <p:nvPr/>
        </p:nvSpPr>
        <p:spPr>
          <a:xfrm>
            <a:off x="842963" y="2158836"/>
            <a:ext cx="1578769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63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 Stack y herramientas </a:t>
            </a:r>
            <a:endParaRPr b="0" i="0" sz="1046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528638" y="2380292"/>
            <a:ext cx="3850481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Figma, GitHub, 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Flutter (FrontEnd)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, Node/Express o FastAPI, PostgreSQL/Firebase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, Azure DevOps y Azure Cloud, Trello.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7"/>
          <p:cNvSpPr/>
          <p:nvPr/>
        </p:nvSpPr>
        <p:spPr>
          <a:xfrm>
            <a:off x="414338" y="3037517"/>
            <a:ext cx="4079081" cy="885825"/>
          </a:xfrm>
          <a:prstGeom prst="rect">
            <a:avLst/>
          </a:prstGeom>
          <a:solidFill>
            <a:srgbClr val="537D8D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"/>
          <p:cNvSpPr/>
          <p:nvPr/>
        </p:nvSpPr>
        <p:spPr>
          <a:xfrm>
            <a:off x="528638" y="3151817"/>
            <a:ext cx="228600" cy="2286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1" name="Google Shape;12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3194679"/>
            <a:ext cx="142875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7"/>
          <p:cNvSpPr/>
          <p:nvPr/>
        </p:nvSpPr>
        <p:spPr>
          <a:xfrm>
            <a:off x="842963" y="3158961"/>
            <a:ext cx="1716286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63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 Riesgos y mitigaciones </a:t>
            </a:r>
            <a:endParaRPr b="0" i="0" sz="1046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7"/>
          <p:cNvSpPr/>
          <p:nvPr/>
        </p:nvSpPr>
        <p:spPr>
          <a:xfrm>
            <a:off x="528638" y="3380417"/>
            <a:ext cx="3850481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Adopción (co-diseño, onboarding simple), conectividad (PWA offline), datos sensibles (privacidad/anonimato).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4" name="Google Shape;12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22019" y="1108704"/>
            <a:ext cx="4079081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17825" y="125713"/>
            <a:ext cx="5715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1" name="Google Shape;1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40924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8"/>
          <p:cNvSpPr/>
          <p:nvPr/>
        </p:nvSpPr>
        <p:spPr>
          <a:xfrm>
            <a:off x="0" y="0"/>
            <a:ext cx="71438" cy="5409242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"/>
          <p:cNvSpPr/>
          <p:nvPr/>
        </p:nvSpPr>
        <p:spPr>
          <a:xfrm>
            <a:off x="414338" y="342900"/>
            <a:ext cx="8386763" cy="30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63"/>
              </a:buClr>
              <a:buSzPts val="2025"/>
              <a:buFont typeface="Montserrat"/>
              <a:buNone/>
            </a:pPr>
            <a:r>
              <a:rPr b="1" i="0" lang="en-US" sz="2025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Objetivos del proyecto</a:t>
            </a:r>
            <a:endParaRPr b="0" i="0" sz="2025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414338" y="765804"/>
            <a:ext cx="571500" cy="42863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"/>
          <p:cNvSpPr/>
          <p:nvPr/>
        </p:nvSpPr>
        <p:spPr>
          <a:xfrm>
            <a:off x="1711997" y="1037275"/>
            <a:ext cx="5279700" cy="1400100"/>
          </a:xfrm>
          <a:prstGeom prst="rect">
            <a:avLst/>
          </a:prstGeom>
          <a:solidFill>
            <a:srgbClr val="537D8D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"/>
          <p:cNvSpPr/>
          <p:nvPr/>
        </p:nvSpPr>
        <p:spPr>
          <a:xfrm>
            <a:off x="1672687" y="1037267"/>
            <a:ext cx="42900" cy="14001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"/>
          <p:cNvSpPr/>
          <p:nvPr/>
        </p:nvSpPr>
        <p:spPr>
          <a:xfrm>
            <a:off x="1826310" y="1151567"/>
            <a:ext cx="3850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Objetivo General</a:t>
            </a:r>
            <a:endParaRPr b="0" i="0" sz="1350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1826297" y="1465900"/>
            <a:ext cx="4937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Diseñar e implementar un MVP 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VECINAPP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 que mejore la gestión y percepción de seguridad del condominio mediante comunicación, incidencias, mantenimiento y participación.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414338" y="2608892"/>
            <a:ext cx="4079081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350"/>
              <a:buFont typeface="Montserrat"/>
              <a:buNone/>
            </a:pPr>
            <a:r>
              <a:rPr b="1" i="0" lang="en-US" sz="1350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Objetivos Específicos</a:t>
            </a:r>
            <a:endParaRPr b="0" i="0" sz="1350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414338" y="2980367"/>
            <a:ext cx="228600" cy="228600"/>
          </a:xfrm>
          <a:prstGeom prst="ellipse">
            <a:avLst/>
          </a:prstGeom>
          <a:solidFill>
            <a:srgbClr val="EF4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1" name="Google Shape;14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037517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8"/>
          <p:cNvSpPr/>
          <p:nvPr/>
        </p:nvSpPr>
        <p:spPr>
          <a:xfrm>
            <a:off x="728663" y="2948908"/>
            <a:ext cx="3764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Levantamiento con ≥15 residentes + 2 autoridades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, todo esto en un plazo de 3 s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emana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8"/>
          <p:cNvSpPr/>
          <p:nvPr/>
        </p:nvSpPr>
        <p:spPr>
          <a:xfrm>
            <a:off x="414338" y="3444645"/>
            <a:ext cx="228600" cy="228600"/>
          </a:xfrm>
          <a:prstGeom prst="ellipse">
            <a:avLst/>
          </a:prstGeom>
          <a:solidFill>
            <a:srgbClr val="EF4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4" name="Google Shape;14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3501795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8"/>
          <p:cNvSpPr/>
          <p:nvPr/>
        </p:nvSpPr>
        <p:spPr>
          <a:xfrm>
            <a:off x="728663" y="3444645"/>
            <a:ext cx="28413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Construir MVP 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App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 + panel 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en 10 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semanas.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/>
          <p:nvPr/>
        </p:nvSpPr>
        <p:spPr>
          <a:xfrm>
            <a:off x="414338" y="3834733"/>
            <a:ext cx="228600" cy="228600"/>
          </a:xfrm>
          <a:prstGeom prst="ellipse">
            <a:avLst/>
          </a:prstGeom>
          <a:solidFill>
            <a:srgbClr val="EF4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7" name="Google Shape;14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1488" y="3891883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8"/>
          <p:cNvSpPr/>
          <p:nvPr/>
        </p:nvSpPr>
        <p:spPr>
          <a:xfrm>
            <a:off x="728675" y="3756079"/>
            <a:ext cx="36993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Analítica + notificaciones operativas durante la 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semana 12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414338" y="4209092"/>
            <a:ext cx="228600" cy="228600"/>
          </a:xfrm>
          <a:prstGeom prst="ellipse">
            <a:avLst/>
          </a:prstGeom>
          <a:solidFill>
            <a:srgbClr val="EF4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0" name="Google Shape;15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1488" y="4266242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/>
          <p:nvPr/>
        </p:nvSpPr>
        <p:spPr>
          <a:xfrm>
            <a:off x="728663" y="4114749"/>
            <a:ext cx="3764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Usabilidad/operación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 con escala 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SUS ≥70 (0 a 100)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414338" y="4923467"/>
            <a:ext cx="838676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32"/>
              <a:buFont typeface="Noto Sans"/>
              <a:buNone/>
            </a:pPr>
            <a:r>
              <a:rPr b="0" i="1" lang="en-US" sz="732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Priorización de funcionalidades de seguridad (cámaras/incidencias) y comunicación (avisos) con roles claros.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1614" y="2707599"/>
            <a:ext cx="4187161" cy="16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17825" y="125713"/>
            <a:ext cx="5715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0" name="Google Shape;1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/>
          <p:nvPr/>
        </p:nvSpPr>
        <p:spPr>
          <a:xfrm>
            <a:off x="0" y="0"/>
            <a:ext cx="71438" cy="51435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9"/>
          <p:cNvSpPr/>
          <p:nvPr/>
        </p:nvSpPr>
        <p:spPr>
          <a:xfrm>
            <a:off x="414338" y="342900"/>
            <a:ext cx="8386763" cy="30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63"/>
              </a:buClr>
              <a:buSzPts val="2025"/>
              <a:buFont typeface="Montserrat"/>
              <a:buNone/>
            </a:pPr>
            <a:r>
              <a:rPr b="1" i="0" lang="en-US" sz="2025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Metodología de trabajo</a:t>
            </a:r>
            <a:endParaRPr b="0" i="0" sz="2025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9"/>
          <p:cNvSpPr/>
          <p:nvPr/>
        </p:nvSpPr>
        <p:spPr>
          <a:xfrm>
            <a:off x="414338" y="702887"/>
            <a:ext cx="571500" cy="429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"/>
          <p:cNvSpPr/>
          <p:nvPr/>
        </p:nvSpPr>
        <p:spPr>
          <a:xfrm>
            <a:off x="414338" y="1037267"/>
            <a:ext cx="285750" cy="28575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55A4"/>
              </a:solidFill>
            </a:endParaRPr>
          </a:p>
        </p:txBody>
      </p:sp>
      <p:pic>
        <p:nvPicPr>
          <p:cNvPr descr="preencoded.png" id="165" name="Google Shape;16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919" y="1122992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/>
          <p:nvPr/>
        </p:nvSpPr>
        <p:spPr>
          <a:xfrm>
            <a:off x="814388" y="1037267"/>
            <a:ext cx="3679031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Marco</a:t>
            </a:r>
            <a:endParaRPr b="0" i="0" sz="1046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814388" y="1264425"/>
            <a:ext cx="36789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Ágil híbrido (Scrum/Kanban), sprints de 2 semanas.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414338" y="1637342"/>
            <a:ext cx="285750" cy="28575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9" name="Google Shape;16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775" y="1723067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9"/>
          <p:cNvSpPr/>
          <p:nvPr/>
        </p:nvSpPr>
        <p:spPr>
          <a:xfrm>
            <a:off x="814388" y="1660936"/>
            <a:ext cx="36789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Roles</a:t>
            </a:r>
            <a:endParaRPr b="0" i="0" sz="1046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814388" y="1880229"/>
            <a:ext cx="3679031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1046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roduct Owner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, Dev Team.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414338" y="2237417"/>
            <a:ext cx="285750" cy="28575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3" name="Google Shape;17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7206" y="2323142"/>
            <a:ext cx="100013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/>
          <p:nvPr/>
        </p:nvSpPr>
        <p:spPr>
          <a:xfrm>
            <a:off x="814388" y="2261011"/>
            <a:ext cx="36789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Ceremonias</a:t>
            </a:r>
            <a:endParaRPr b="0" i="0" sz="1046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814388" y="2480304"/>
            <a:ext cx="3679031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Planificación, dailies, Review con actores, Retro.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9"/>
          <p:cNvSpPr/>
          <p:nvPr/>
        </p:nvSpPr>
        <p:spPr>
          <a:xfrm>
            <a:off x="414338" y="2837492"/>
            <a:ext cx="285750" cy="28575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7" name="Google Shape;177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0063" y="2923217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9"/>
          <p:cNvSpPr/>
          <p:nvPr/>
        </p:nvSpPr>
        <p:spPr>
          <a:xfrm>
            <a:off x="814388" y="2876815"/>
            <a:ext cx="36789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0055A4"/>
                </a:solidFill>
                <a:latin typeface="Montserrat"/>
                <a:ea typeface="Montserrat"/>
                <a:cs typeface="Montserrat"/>
                <a:sym typeface="Montserrat"/>
              </a:rPr>
              <a:t>Calidad/Seguridad</a:t>
            </a:r>
            <a:endParaRPr b="0" i="0" sz="1046" u="none" cap="none" strike="noStrike">
              <a:solidFill>
                <a:srgbClr val="0055A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9"/>
          <p:cNvSpPr/>
          <p:nvPr/>
        </p:nvSpPr>
        <p:spPr>
          <a:xfrm>
            <a:off x="814388" y="3080379"/>
            <a:ext cx="3679031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Pruebas unitarias/integ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/E2E, OWASP, </a:t>
            </a:r>
            <a:r>
              <a:rPr b="0" i="0" lang="en-US" sz="1046" u="none" cap="none" strike="noStrike">
                <a:solidFill>
                  <a:srgbClr val="011638"/>
                </a:solidFill>
                <a:latin typeface="Open Sans"/>
                <a:ea typeface="Open Sans"/>
                <a:cs typeface="Open Sans"/>
                <a:sym typeface="Open Sans"/>
              </a:rPr>
              <a:t>backups, accesibilidad.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414338" y="4657725"/>
            <a:ext cx="838676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32"/>
              <a:buFont typeface="Noto Sans"/>
              <a:buNone/>
            </a:pPr>
            <a:r>
              <a:rPr i="1" lang="en-US" sz="732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Usar metodologías ágiles</a:t>
            </a:r>
            <a:r>
              <a:rPr b="0" i="1" lang="en-US" sz="732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 nos permite entregables pequeños, visibilidad y ajuste continuo con la comunidad.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2525" y="342900"/>
            <a:ext cx="1023700" cy="10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9050" y="1704371"/>
            <a:ext cx="3926499" cy="26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17825" y="125713"/>
            <a:ext cx="5715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9" name="Google Shape;18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42352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0"/>
          <p:cNvSpPr/>
          <p:nvPr/>
        </p:nvSpPr>
        <p:spPr>
          <a:xfrm>
            <a:off x="0" y="0"/>
            <a:ext cx="71438" cy="5423529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55A4"/>
              </a:solidFill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414338" y="342900"/>
            <a:ext cx="8386763" cy="30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63"/>
              </a:buClr>
              <a:buSzPts val="2025"/>
              <a:buFont typeface="Montserrat"/>
              <a:buNone/>
            </a:pPr>
            <a:r>
              <a:rPr b="1" i="0" lang="en-US" sz="2025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Plan de trabajo</a:t>
            </a:r>
            <a:endParaRPr b="0" i="0" sz="2025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414338" y="765804"/>
            <a:ext cx="571500" cy="42863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55A4"/>
              </a:solidFill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414338" y="1037267"/>
            <a:ext cx="714375" cy="371475"/>
          </a:xfrm>
          <a:prstGeom prst="rect">
            <a:avLst/>
          </a:prstGeom>
          <a:solidFill>
            <a:srgbClr val="537D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0"/>
          <p:cNvSpPr/>
          <p:nvPr/>
        </p:nvSpPr>
        <p:spPr>
          <a:xfrm>
            <a:off x="414338" y="1037267"/>
            <a:ext cx="714375" cy="371475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34025" lIns="68050" spcFirstLastPara="1" rIns="68050" wrap="square" tIns="34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Sem 1–2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1243013" y="1037267"/>
            <a:ext cx="3250406" cy="371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4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11638"/>
                </a:solidFill>
                <a:latin typeface="Noto Sans"/>
                <a:ea typeface="Noto Sans"/>
                <a:cs typeface="Noto Sans"/>
                <a:sym typeface="Noto Sans"/>
              </a:rPr>
              <a:t>Descubrimiento, entrevistas, mapa de procesos, MVP (MoSCoW).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414338" y="1494467"/>
            <a:ext cx="714375" cy="371475"/>
          </a:xfrm>
          <a:prstGeom prst="rect">
            <a:avLst/>
          </a:prstGeom>
          <a:solidFill>
            <a:srgbClr val="537D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0"/>
          <p:cNvSpPr/>
          <p:nvPr/>
        </p:nvSpPr>
        <p:spPr>
          <a:xfrm>
            <a:off x="414338" y="1494467"/>
            <a:ext cx="714375" cy="371475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34025" lIns="68050" spcFirstLastPara="1" rIns="68050" wrap="square" tIns="34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Sem </a:t>
            </a:r>
            <a:r>
              <a:rPr b="1" lang="en-US" sz="83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–</a:t>
            </a:r>
            <a:r>
              <a:rPr b="1" lang="en-US" sz="83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1243013" y="1478738"/>
            <a:ext cx="3250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4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11638"/>
                </a:solidFill>
                <a:latin typeface="Noto Sans"/>
                <a:ea typeface="Noto Sans"/>
                <a:cs typeface="Noto Sans"/>
                <a:sym typeface="Noto Sans"/>
              </a:rPr>
              <a:t>Prototipos Figma, arquitectura, DER, APIs/roles, test de usabilidad.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414338" y="1951667"/>
            <a:ext cx="714375" cy="371475"/>
          </a:xfrm>
          <a:prstGeom prst="rect">
            <a:avLst/>
          </a:prstGeom>
          <a:solidFill>
            <a:srgbClr val="537D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0"/>
          <p:cNvSpPr/>
          <p:nvPr/>
        </p:nvSpPr>
        <p:spPr>
          <a:xfrm>
            <a:off x="414338" y="1951667"/>
            <a:ext cx="714375" cy="371475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34025" lIns="68050" spcFirstLastPara="1" rIns="68050" wrap="square" tIns="34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Sem </a:t>
            </a:r>
            <a:r>
              <a:rPr b="1" lang="en-US" sz="83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7</a:t>
            </a: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–9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1243013" y="1935938"/>
            <a:ext cx="3250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4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11638"/>
                </a:solidFill>
                <a:latin typeface="Noto Sans"/>
                <a:ea typeface="Noto Sans"/>
                <a:cs typeface="Noto Sans"/>
                <a:sym typeface="Noto Sans"/>
              </a:rPr>
              <a:t>Desarrollo Incidencias/Seguridad, Auth, Comunicaciones, Mantenimiento, panel admin.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414338" y="2408867"/>
            <a:ext cx="714375" cy="371475"/>
          </a:xfrm>
          <a:prstGeom prst="rect">
            <a:avLst/>
          </a:prstGeom>
          <a:solidFill>
            <a:srgbClr val="537D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0"/>
          <p:cNvSpPr/>
          <p:nvPr/>
        </p:nvSpPr>
        <p:spPr>
          <a:xfrm>
            <a:off x="414338" y="2408867"/>
            <a:ext cx="714375" cy="371475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34025" lIns="68050" spcFirstLastPara="1" rIns="68050" wrap="square" tIns="34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Sem 9–10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1243013" y="2408867"/>
            <a:ext cx="3250406" cy="371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4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11638"/>
                </a:solidFill>
                <a:latin typeface="Noto Sans"/>
                <a:ea typeface="Noto Sans"/>
                <a:cs typeface="Noto Sans"/>
                <a:sym typeface="Noto Sans"/>
              </a:rPr>
              <a:t>Encuestas/Participación, Analítica (KPIs), accesibilidad y hardening.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0"/>
          <p:cNvSpPr/>
          <p:nvPr/>
        </p:nvSpPr>
        <p:spPr>
          <a:xfrm>
            <a:off x="414338" y="2866067"/>
            <a:ext cx="714375" cy="228600"/>
          </a:xfrm>
          <a:prstGeom prst="rect">
            <a:avLst/>
          </a:prstGeom>
          <a:solidFill>
            <a:srgbClr val="537D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0"/>
          <p:cNvSpPr/>
          <p:nvPr/>
        </p:nvSpPr>
        <p:spPr>
          <a:xfrm>
            <a:off x="414338" y="2866067"/>
            <a:ext cx="714375" cy="2286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34025" lIns="68050" spcFirstLastPara="1" rIns="68050" wrap="square" tIns="34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Sem </a:t>
            </a:r>
            <a:r>
              <a:rPr b="1" lang="en-US" sz="83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9</a:t>
            </a: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–11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1243013" y="2866067"/>
            <a:ext cx="3250406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4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11638"/>
                </a:solidFill>
                <a:latin typeface="Noto Sans"/>
                <a:ea typeface="Noto Sans"/>
                <a:cs typeface="Noto Sans"/>
                <a:sym typeface="Noto Sans"/>
              </a:rPr>
              <a:t>Integración E2E, UAT con residentes, capacitación.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414338" y="3180392"/>
            <a:ext cx="714375" cy="228600"/>
          </a:xfrm>
          <a:prstGeom prst="rect">
            <a:avLst/>
          </a:prstGeom>
          <a:solidFill>
            <a:srgbClr val="537D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"/>
          <p:cNvSpPr/>
          <p:nvPr/>
        </p:nvSpPr>
        <p:spPr>
          <a:xfrm>
            <a:off x="414338" y="3180392"/>
            <a:ext cx="714375" cy="2286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34025" lIns="68050" spcFirstLastPara="1" rIns="68050" wrap="square" tIns="34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Sem 1</a:t>
            </a:r>
            <a:r>
              <a:rPr b="1" lang="en-US" sz="83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–12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1243013" y="3180392"/>
            <a:ext cx="3250406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4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011638"/>
                </a:solidFill>
                <a:latin typeface="Noto Sans"/>
                <a:ea typeface="Noto Sans"/>
                <a:cs typeface="Noto Sans"/>
                <a:sym typeface="Noto Sans"/>
              </a:rPr>
              <a:t>Piloto, métricas y cierre (demo/video, docs).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1" name="Google Shape;21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2019" y="1165861"/>
            <a:ext cx="4079081" cy="2857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0"/>
          <p:cNvSpPr/>
          <p:nvPr/>
        </p:nvSpPr>
        <p:spPr>
          <a:xfrm>
            <a:off x="346513" y="3861863"/>
            <a:ext cx="838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63"/>
              </a:buClr>
              <a:buSzPts val="2025"/>
              <a:buFont typeface="Montserrat"/>
              <a:buNone/>
            </a:pPr>
            <a:r>
              <a:rPr b="1" lang="en-US" sz="2025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Riesgos u obstáculos</a:t>
            </a:r>
            <a:endParaRPr b="0" i="0" sz="2025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346530" y="4380550"/>
            <a:ext cx="4490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4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11638"/>
              </a:buClr>
              <a:buSzPts val="837"/>
              <a:buFont typeface="Noto Sans"/>
              <a:buNone/>
            </a:pPr>
            <a:r>
              <a:rPr lang="en-US" sz="837">
                <a:solidFill>
                  <a:srgbClr val="011638"/>
                </a:solidFill>
                <a:latin typeface="Noto Sans"/>
                <a:ea typeface="Noto Sans"/>
                <a:cs typeface="Noto Sans"/>
                <a:sym typeface="Noto Sans"/>
              </a:rPr>
              <a:t>Tiempo de los residentes, descubrimiento con autoridades, interconectividad, privacidad de la información.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/>
          <p:nvPr/>
        </p:nvSpPr>
        <p:spPr>
          <a:xfrm>
            <a:off x="346513" y="4217579"/>
            <a:ext cx="571500" cy="429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7825" y="125713"/>
            <a:ext cx="5715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1" name="Google Shape;2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5806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1"/>
          <p:cNvSpPr/>
          <p:nvPr/>
        </p:nvSpPr>
        <p:spPr>
          <a:xfrm>
            <a:off x="0" y="0"/>
            <a:ext cx="71400" cy="55806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"/>
          <p:cNvSpPr/>
          <p:nvPr/>
        </p:nvSpPr>
        <p:spPr>
          <a:xfrm>
            <a:off x="414338" y="342900"/>
            <a:ext cx="8386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2025"/>
              <a:buFont typeface="Montserrat"/>
              <a:buNone/>
            </a:pPr>
            <a:r>
              <a:rPr b="1" i="0" lang="en-US" sz="2025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Beneficios Clave de VECINAPP</a:t>
            </a:r>
            <a:endParaRPr b="0" i="0" sz="2025" u="none" cap="none" strike="noStrike">
              <a:solidFill>
                <a:srgbClr val="EF4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1"/>
          <p:cNvSpPr/>
          <p:nvPr/>
        </p:nvSpPr>
        <p:spPr>
          <a:xfrm>
            <a:off x="414338" y="765804"/>
            <a:ext cx="571500" cy="342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"/>
          <p:cNvSpPr/>
          <p:nvPr/>
        </p:nvSpPr>
        <p:spPr>
          <a:xfrm>
            <a:off x="414338" y="1028505"/>
            <a:ext cx="4079100" cy="1833300"/>
          </a:xfrm>
          <a:prstGeom prst="rect">
            <a:avLst/>
          </a:prstGeom>
          <a:solidFill>
            <a:srgbClr val="537D8D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"/>
          <p:cNvSpPr/>
          <p:nvPr/>
        </p:nvSpPr>
        <p:spPr>
          <a:xfrm>
            <a:off x="585788" y="1199955"/>
            <a:ext cx="428700" cy="4287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7" name="Google Shape;22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375" y="1328542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1"/>
          <p:cNvSpPr/>
          <p:nvPr/>
        </p:nvSpPr>
        <p:spPr>
          <a:xfrm>
            <a:off x="585788" y="1742880"/>
            <a:ext cx="3736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F4135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Seguridad Mejorada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1"/>
          <p:cNvSpPr/>
          <p:nvPr/>
        </p:nvSpPr>
        <p:spPr>
          <a:xfrm>
            <a:off x="585788" y="2042917"/>
            <a:ext cx="373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Sistema de alertas en tiempo real, registro de visitantes y monitoreo de incidencias para aumentar la seguridad de toda la comunidad.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1"/>
          <p:cNvSpPr/>
          <p:nvPr/>
        </p:nvSpPr>
        <p:spPr>
          <a:xfrm>
            <a:off x="4722019" y="1028505"/>
            <a:ext cx="4079100" cy="1833300"/>
          </a:xfrm>
          <a:prstGeom prst="rect">
            <a:avLst/>
          </a:prstGeom>
          <a:solidFill>
            <a:srgbClr val="537D8D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1"/>
          <p:cNvSpPr/>
          <p:nvPr/>
        </p:nvSpPr>
        <p:spPr>
          <a:xfrm>
            <a:off x="4893469" y="1199955"/>
            <a:ext cx="428700" cy="4287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2" name="Google Shape;23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0625" y="1328542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1"/>
          <p:cNvSpPr/>
          <p:nvPr/>
        </p:nvSpPr>
        <p:spPr>
          <a:xfrm>
            <a:off x="4893469" y="1742880"/>
            <a:ext cx="3736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F4135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Comunicación Efectiva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1"/>
          <p:cNvSpPr/>
          <p:nvPr/>
        </p:nvSpPr>
        <p:spPr>
          <a:xfrm>
            <a:off x="4893469" y="2042917"/>
            <a:ext cx="373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Canales directos entre residentes y administración, notificaciones instantáneas y chat comunitario para mantener a todos informados.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1"/>
          <p:cNvSpPr/>
          <p:nvPr/>
        </p:nvSpPr>
        <p:spPr>
          <a:xfrm>
            <a:off x="414338" y="3090286"/>
            <a:ext cx="4079100" cy="1833300"/>
          </a:xfrm>
          <a:prstGeom prst="rect">
            <a:avLst/>
          </a:prstGeom>
          <a:solidFill>
            <a:srgbClr val="537D8D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1"/>
          <p:cNvSpPr/>
          <p:nvPr/>
        </p:nvSpPr>
        <p:spPr>
          <a:xfrm>
            <a:off x="585788" y="3261736"/>
            <a:ext cx="428700" cy="4287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7" name="Google Shape;237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4375" y="3390323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1"/>
          <p:cNvSpPr/>
          <p:nvPr/>
        </p:nvSpPr>
        <p:spPr>
          <a:xfrm>
            <a:off x="585788" y="3804661"/>
            <a:ext cx="3736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F4135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Gestión Eficiente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1"/>
          <p:cNvSpPr/>
          <p:nvPr/>
        </p:nvSpPr>
        <p:spPr>
          <a:xfrm>
            <a:off x="585788" y="4104698"/>
            <a:ext cx="373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Automatización de procesos administrativos, seguimiento de incidencias y mantenimiento preventivo para optimizar recursos y tiempo.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1"/>
          <p:cNvSpPr/>
          <p:nvPr/>
        </p:nvSpPr>
        <p:spPr>
          <a:xfrm>
            <a:off x="4722019" y="3090286"/>
            <a:ext cx="4079100" cy="1833300"/>
          </a:xfrm>
          <a:prstGeom prst="rect">
            <a:avLst/>
          </a:prstGeom>
          <a:solidFill>
            <a:srgbClr val="537D8D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1"/>
          <p:cNvSpPr/>
          <p:nvPr/>
        </p:nvSpPr>
        <p:spPr>
          <a:xfrm>
            <a:off x="4893469" y="3261736"/>
            <a:ext cx="428700" cy="428700"/>
          </a:xfrm>
          <a:prstGeom prst="ellipse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2" name="Google Shape;242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22056" y="3390323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1"/>
          <p:cNvSpPr/>
          <p:nvPr/>
        </p:nvSpPr>
        <p:spPr>
          <a:xfrm>
            <a:off x="4893469" y="3804661"/>
            <a:ext cx="3736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F4135"/>
              </a:buClr>
              <a:buSzPts val="1046"/>
              <a:buFont typeface="Montserrat"/>
              <a:buNone/>
            </a:pPr>
            <a:r>
              <a:rPr b="1" i="0" lang="en-US" sz="1046" u="none" cap="none" strike="noStrike">
                <a:solidFill>
                  <a:srgbClr val="EF4135"/>
                </a:solidFill>
                <a:latin typeface="Montserrat"/>
                <a:ea typeface="Montserrat"/>
                <a:cs typeface="Montserrat"/>
                <a:sym typeface="Montserrat"/>
              </a:rPr>
              <a:t>Transparencia Total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1"/>
          <p:cNvSpPr/>
          <p:nvPr/>
        </p:nvSpPr>
        <p:spPr>
          <a:xfrm>
            <a:off x="4893469" y="4104698"/>
            <a:ext cx="373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Open Sans"/>
              <a:buNone/>
            </a:pPr>
            <a:r>
              <a:rPr b="0" i="0" lang="en-US" sz="1046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Acceso a información financiera, decisiones administrativas y estado de solicitudes para fomentar la confianza y participación comunitaria.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1"/>
          <p:cNvSpPr/>
          <p:nvPr/>
        </p:nvSpPr>
        <p:spPr>
          <a:xfrm>
            <a:off x="414338" y="5094917"/>
            <a:ext cx="8386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32"/>
              <a:buFont typeface="Noto Sans"/>
              <a:buNone/>
            </a:pPr>
            <a:r>
              <a:rPr b="0" i="1" lang="en-US" sz="732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VECINAPP mejora la calidad de vida en comunidad a través de tecnología intuitiva y accesible.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17825" y="125713"/>
            <a:ext cx="5715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